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21"/>
  </p:notesMasterIdLst>
  <p:sldIdLst>
    <p:sldId id="256" r:id="rId2"/>
    <p:sldId id="257" r:id="rId3"/>
    <p:sldId id="258" r:id="rId4"/>
    <p:sldId id="283" r:id="rId5"/>
    <p:sldId id="259" r:id="rId6"/>
    <p:sldId id="275" r:id="rId7"/>
    <p:sldId id="284" r:id="rId8"/>
    <p:sldId id="276" r:id="rId9"/>
    <p:sldId id="262" r:id="rId10"/>
    <p:sldId id="277" r:id="rId11"/>
    <p:sldId id="270" r:id="rId12"/>
    <p:sldId id="279" r:id="rId13"/>
    <p:sldId id="280" r:id="rId14"/>
    <p:sldId id="269" r:id="rId15"/>
    <p:sldId id="281" r:id="rId16"/>
    <p:sldId id="282" r:id="rId17"/>
    <p:sldId id="285" r:id="rId18"/>
    <p:sldId id="286" r:id="rId19"/>
    <p:sldId id="28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24" autoAdjust="0"/>
  </p:normalViewPr>
  <p:slideViewPr>
    <p:cSldViewPr>
      <p:cViewPr varScale="1">
        <p:scale>
          <a:sx n="78" d="100"/>
          <a:sy n="78" d="100"/>
        </p:scale>
        <p:origin x="16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951095D-2955-42D5-8676-313FED1000E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7896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4FEC319-CE4A-45A0-B56E-CFFD32A2412C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87488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6C9E0D1-DCB1-475B-83E0-D4DED0DC5903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4331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6DDC656-881F-4346-8F4E-8BD9537B525F}" type="slidenum">
              <a:rPr lang="en-US" altLang="en-US"/>
              <a:pPr eaLnBrk="1" hangingPunct="1">
                <a:spcBef>
                  <a:spcPct val="0"/>
                </a:spcBef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19409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l-GR" altLang="en-US" b="1" dirty="0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Figure 1</a:t>
            </a:r>
            <a:r>
              <a:rPr lang="en-US" altLang="en-US" b="1" dirty="0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8</a:t>
            </a:r>
            <a:r>
              <a:rPr lang="el-GR" altLang="en-US" b="1" dirty="0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  <a:r>
              <a:rPr lang="en-US" altLang="en-US" b="1" dirty="0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2</a:t>
            </a:r>
            <a:endParaRPr lang="el-GR" altLang="en-US" dirty="0" smtClean="0">
              <a:solidFill>
                <a:srgbClr val="00FFFF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l-GR" altLang="en-US" dirty="0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The relationship between the binomial distribution and the normal distribution. The binomial distribution is always a discrete histogram, and the normal distribution is a continuous, smooth curve. Each </a:t>
            </a:r>
            <a:r>
              <a:rPr lang="el-GR" altLang="en-US" i="1" dirty="0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X </a:t>
            </a:r>
            <a:r>
              <a:rPr lang="el-GR" altLang="en-US" dirty="0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value is represented by a bar in the histogram or a section of the normal distribution.</a:t>
            </a:r>
            <a:endParaRPr lang="en-US" altLang="en-US" dirty="0" smtClean="0">
              <a:solidFill>
                <a:srgbClr val="00FFFF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27A3C2B-52B0-4528-A84A-195C69A8DAED}" type="slidenum">
              <a:rPr lang="en-US" altLang="en-US"/>
              <a:pPr eaLnBrk="1" hangingPunct="1">
                <a:spcBef>
                  <a:spcPct val="0"/>
                </a:spcBef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96851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2E082E3-EB0C-4779-A878-26D66BE936AF}" type="slidenum">
              <a:rPr lang="en-US" altLang="en-US"/>
              <a:pPr eaLnBrk="1" hangingPunct="1">
                <a:spcBef>
                  <a:spcPct val="0"/>
                </a:spcBef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679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D4A5542-E46C-4E3C-8AE7-3432BA8D3BC1}" type="slidenum">
              <a:rPr lang="en-US" altLang="en-US"/>
              <a:pPr eaLnBrk="1" hangingPunct="1">
                <a:spcBef>
                  <a:spcPct val="0"/>
                </a:spcBef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7414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Table</a:t>
            </a:r>
            <a:r>
              <a:rPr lang="el-GR" altLang="en-US" b="1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1</a:t>
            </a:r>
            <a:r>
              <a:rPr lang="en-US" altLang="en-US" b="1" dirty="0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8</a:t>
            </a:r>
            <a:r>
              <a:rPr lang="el-GR" altLang="en-US" b="1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  <a:r>
              <a:rPr lang="en-US" altLang="en-US" b="1" dirty="0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1</a:t>
            </a:r>
            <a:endParaRPr lang="el-GR" altLang="en-US" smtClean="0">
              <a:solidFill>
                <a:srgbClr val="00FFFF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dirty="0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Hypothetical data from a research study evaluating the effectiveness of a clinical therapy. For each patient, symptoms are assessed before and after treatment and the data record whether there is an increase or a decrease in symptoms following therapy. 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8472D6D-A93A-4C71-A65C-BCCBFF8A1D71}" type="slidenum">
              <a:rPr lang="en-US" altLang="en-US"/>
              <a:pPr eaLnBrk="1" hangingPunct="1">
                <a:spcBef>
                  <a:spcPct val="0"/>
                </a:spcBef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30856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E412934-EADF-4D86-A1F3-3829D0F34E8C}" type="slidenum">
              <a:rPr lang="en-US" altLang="en-US"/>
              <a:pPr eaLnBrk="1" hangingPunct="1">
                <a:spcBef>
                  <a:spcPct val="0"/>
                </a:spcBef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89247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3F5A2AC-EEF6-41DC-A2EE-6A3E18D13710}" type="slidenum">
              <a:rPr lang="en-US" altLang="en-US"/>
              <a:pPr eaLnBrk="1" hangingPunct="1">
                <a:spcBef>
                  <a:spcPct val="0"/>
                </a:spcBef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309360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447E4FA-A05F-4102-A9C9-E2BD091F842C}" type="slidenum">
              <a:rPr lang="en-US" altLang="en-US"/>
              <a:pPr eaLnBrk="1" hangingPunct="1">
                <a:spcBef>
                  <a:spcPct val="0"/>
                </a:spcBef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37648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ED2E5B7-F5EA-4880-93F5-78CA99DADE27}" type="slidenum">
              <a:rPr lang="en-US" altLang="en-US"/>
              <a:pPr eaLnBrk="1" hangingPunct="1">
                <a:spcBef>
                  <a:spcPct val="0"/>
                </a:spcBef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1625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CF58751-BA66-479E-9F8A-64B6CC02C62B}" type="slidenum">
              <a:rPr lang="en-US" altLang="en-US"/>
              <a:pPr eaLnBrk="1" hangingPunct="1">
                <a:spcBef>
                  <a:spcPct val="0"/>
                </a:spcBef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6764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30D2C63-4F8D-4C5C-B444-C002F815A407}" type="slidenum">
              <a:rPr lang="en-US" altLang="en-US"/>
              <a:pPr eaLnBrk="1" hangingPunct="1"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8290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DBEF106-9C5D-4306-8D85-34860EDDEF39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1215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6E50D09-5941-4C11-B7E2-802A2ECA64DB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4079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l-GR" altLang="en-US" b="1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Figure 1</a:t>
            </a:r>
            <a:r>
              <a:rPr lang="en-US" altLang="en-US" b="1" dirty="0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8</a:t>
            </a:r>
            <a:r>
              <a:rPr lang="el-GR" altLang="en-US" b="1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.1</a:t>
            </a:r>
            <a:endParaRPr lang="el-GR" altLang="en-US" smtClean="0">
              <a:solidFill>
                <a:srgbClr val="00FFFF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l-GR" altLang="en-US" smtClean="0">
                <a:solidFill>
                  <a:srgbClr val="00FFFF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A binomial distribution for the number of heads obtained in four tosses of a balanced coin.</a:t>
            </a:r>
            <a:endParaRPr lang="en-US" altLang="en-US" dirty="0" smtClean="0">
              <a:solidFill>
                <a:srgbClr val="00FFFF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299C3FB-6A06-4635-8ED8-3FA0C75E2AF8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1350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AD9671EC-909C-4530-AB51-9CAFC900654C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12801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47BAD2A-DE1B-48F9-9C09-A18A9409083D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31730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2FA98E9-22E2-4ACB-87D1-3B2F3153429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6712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Title Slid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53000" y="1355154"/>
            <a:ext cx="3844962" cy="1472184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4000" baseline="0">
                <a:solidFill>
                  <a:srgbClr val="C00000"/>
                </a:solidFill>
                <a:effectLst>
                  <a:outerShdw blurRad="50800" dist="25400" dir="2700000" algn="tl" rotWithShape="0">
                    <a:schemeClr val="tx1">
                      <a:alpha val="80000"/>
                    </a:schemeClr>
                  </a:outerShdw>
                </a:effectLst>
                <a:latin typeface="+mn-lt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0" y="2895600"/>
            <a:ext cx="3886200" cy="278702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ctr">
              <a:defRPr sz="3600" b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5263F-CFBD-4D4E-A762-BCD1710B4A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26" y="765486"/>
            <a:ext cx="3974296" cy="4937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8" name="Straight Connector 7"/>
          <p:cNvCxnSpPr/>
          <p:nvPr userDrawn="1"/>
        </p:nvCxnSpPr>
        <p:spPr>
          <a:xfrm>
            <a:off x="3629" y="6858000"/>
            <a:ext cx="9140371" cy="0"/>
          </a:xfrm>
          <a:prstGeom prst="line">
            <a:avLst/>
          </a:prstGeom>
          <a:ln w="38100" cmpd="sng">
            <a:solidFill>
              <a:srgbClr val="EBC50A"/>
            </a:solidFill>
          </a:ln>
          <a:effectLst>
            <a:outerShdw dist="12700" dir="2700000" sx="1000" sy="1000" algn="t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8298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7"/>
            <a:ext cx="91440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25263F-CFBD-4D4E-A762-BCD1710B4A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609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25263F-CFBD-4D4E-A762-BCD1710B4A9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41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629" y="1184181"/>
            <a:ext cx="9140371" cy="0"/>
          </a:xfrm>
          <a:prstGeom prst="line">
            <a:avLst/>
          </a:prstGeom>
          <a:ln>
            <a:solidFill>
              <a:srgbClr val="990033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602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25263F-CFBD-4D4E-A762-BCD1710B4A9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3629" y="0"/>
            <a:ext cx="91440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anchor="ctr">
            <a:normAutofit/>
          </a:bodyPr>
          <a:lstStyle>
            <a:lvl1pPr>
              <a:defRPr lang="en-US" sz="32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3629" y="6858000"/>
            <a:ext cx="9140371" cy="0"/>
          </a:xfrm>
          <a:prstGeom prst="line">
            <a:avLst/>
          </a:prstGeom>
          <a:ln w="38100" cmpd="sng">
            <a:solidFill>
              <a:srgbClr val="EBC50A"/>
            </a:solidFill>
          </a:ln>
          <a:effectLst>
            <a:outerShdw dist="12700" dir="2700000" sx="1000" sy="1000" algn="t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92960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25263F-CFBD-4D4E-A762-BCD1710B4A9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22551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5237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71BB"/>
                </a:solidFill>
              </a:defRPr>
            </a:lvl1pPr>
          </a:lstStyle>
          <a:p>
            <a:fld id="{4825263F-CFBD-4D4E-A762-BCD1710B4A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-21515"/>
            <a:ext cx="9144000" cy="1205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629" y="6858000"/>
            <a:ext cx="9140371" cy="0"/>
          </a:xfrm>
          <a:prstGeom prst="line">
            <a:avLst/>
          </a:prstGeom>
          <a:ln w="38100" cmpd="sng">
            <a:solidFill>
              <a:srgbClr val="EBC50A"/>
            </a:solidFill>
          </a:ln>
          <a:effectLst>
            <a:outerShdw dist="12700" dir="2700000" sx="1000" sy="1000" algn="t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2017 Cengage Learning. All Rights Reserved.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629" y="1184181"/>
            <a:ext cx="9140371" cy="0"/>
          </a:xfrm>
          <a:prstGeom prst="line">
            <a:avLst/>
          </a:prstGeom>
          <a:ln>
            <a:solidFill>
              <a:srgbClr val="990033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91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900"/>
        </a:spcBef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ts val="900"/>
        </a:spcBef>
        <a:buFont typeface="Arial" pitchFamily="34" charset="0"/>
        <a:buChar char="–"/>
        <a:defRPr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ts val="9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ts val="9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ts val="9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Chapter 18</a:t>
            </a:r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0" y="3385173"/>
            <a:ext cx="3886200" cy="2787027"/>
          </a:xfrm>
        </p:spPr>
        <p:txBody>
          <a:bodyPr/>
          <a:lstStyle/>
          <a:p>
            <a:r>
              <a:rPr lang="en-US" altLang="en-US" dirty="0" smtClean="0"/>
              <a:t>The Binomial Test</a:t>
            </a:r>
            <a:endParaRPr lang="en-US" alt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The binomial test follows the same four-step procedure for hypothesis testing: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dirty="0" smtClean="0"/>
              <a:t>State the hypotheses. (Note: The null hypothesis specifies values for population proportions </a:t>
            </a:r>
            <a:r>
              <a:rPr lang="en-US" altLang="en-US" i="1" dirty="0" smtClean="0"/>
              <a:t>p</a:t>
            </a:r>
            <a:r>
              <a:rPr lang="en-US" altLang="en-US" dirty="0" smtClean="0"/>
              <a:t> and </a:t>
            </a:r>
            <a:r>
              <a:rPr lang="en-US" altLang="en-US" i="1" dirty="0" smtClean="0"/>
              <a:t>q</a:t>
            </a:r>
            <a:r>
              <a:rPr lang="en-US" altLang="en-US" dirty="0" smtClean="0"/>
              <a:t>)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dirty="0" smtClean="0"/>
              <a:t>Locate the critical region. (Note: When both </a:t>
            </a:r>
            <a:r>
              <a:rPr lang="en-US" altLang="en-US" i="1" dirty="0" smtClean="0"/>
              <a:t>pn</a:t>
            </a:r>
            <a:r>
              <a:rPr lang="en-US" altLang="en-US" dirty="0" smtClean="0"/>
              <a:t> and </a:t>
            </a:r>
            <a:r>
              <a:rPr lang="en-US" altLang="en-US" i="1" dirty="0" smtClean="0"/>
              <a:t>qn</a:t>
            </a:r>
            <a:r>
              <a:rPr lang="en-US" altLang="en-US" dirty="0" smtClean="0"/>
              <a:t> are at least 10, then the </a:t>
            </a:r>
            <a:r>
              <a:rPr lang="en-US" altLang="en-US" i="1" dirty="0" smtClean="0"/>
              <a:t>z</a:t>
            </a:r>
            <a:r>
              <a:rPr lang="en-US" altLang="en-US" dirty="0" smtClean="0"/>
              <a:t>-scores form an approximately normal distribution)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dirty="0" smtClean="0"/>
              <a:t>Calculate the test statistic (</a:t>
            </a:r>
            <a:r>
              <a:rPr lang="en-US" altLang="en-US" i="1" dirty="0" smtClean="0"/>
              <a:t>z</a:t>
            </a:r>
            <a:r>
              <a:rPr lang="en-US" altLang="en-US" dirty="0" smtClean="0"/>
              <a:t>-score).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dirty="0" smtClean="0"/>
              <a:t>Make a decision. (Either "reject" or "fail to reject" the null hypothesis.)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Conducting the Binomial Test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The binomial distribution forms a discrete histogram, whereas the normal distribution is a continuous curve. </a:t>
            </a:r>
          </a:p>
          <a:p>
            <a:pPr lvl="1"/>
            <a:r>
              <a:rPr lang="en-US" altLang="en-US" dirty="0" smtClean="0"/>
              <a:t>When conducting a hypothesis test with the binomial distribution, the question is whether a specific score is located in the critical region. </a:t>
            </a:r>
          </a:p>
          <a:p>
            <a:r>
              <a:rPr lang="en-US" altLang="en-US" dirty="0" smtClean="0"/>
              <a:t>If the </a:t>
            </a:r>
            <a:r>
              <a:rPr lang="en-US" altLang="en-US" i="1" dirty="0" smtClean="0"/>
              <a:t>z</a:t>
            </a:r>
            <a:r>
              <a:rPr lang="en-US" altLang="en-US" dirty="0" smtClean="0"/>
              <a:t>-score is only slightly into the critical region, both real limits for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should be checked to ensure that the entire score is beyond the critical boundary. 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Conducting the Binomial Test (cont'd.)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76400"/>
            <a:ext cx="6823304" cy="384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smtClean="0"/>
              <a:t>The </a:t>
            </a:r>
            <a:r>
              <a:rPr lang="en-US" altLang="en-US" dirty="0" smtClean="0"/>
              <a:t>R</a:t>
            </a:r>
            <a:r>
              <a:rPr lang="el-GR" altLang="en-US" dirty="0" smtClean="0"/>
              <a:t>elationship between the </a:t>
            </a:r>
            <a:r>
              <a:rPr lang="en-US" altLang="en-US" dirty="0" smtClean="0"/>
              <a:t>B</a:t>
            </a:r>
            <a:r>
              <a:rPr lang="el-GR" altLang="en-US" dirty="0" smtClean="0"/>
              <a:t>inomial </a:t>
            </a:r>
            <a:r>
              <a:rPr lang="en-US" altLang="en-US" dirty="0" smtClean="0"/>
              <a:t>D</a:t>
            </a:r>
            <a:r>
              <a:rPr lang="el-GR" altLang="en-US" dirty="0" smtClean="0"/>
              <a:t>istribution and the </a:t>
            </a:r>
            <a:r>
              <a:rPr lang="en-US" altLang="en-US" dirty="0" smtClean="0"/>
              <a:t>N</a:t>
            </a:r>
            <a:r>
              <a:rPr lang="el-GR" altLang="en-US" dirty="0" smtClean="0"/>
              <a:t>ormal </a:t>
            </a:r>
            <a:r>
              <a:rPr lang="en-US" altLang="en-US" dirty="0" smtClean="0"/>
              <a:t>D</a:t>
            </a:r>
            <a:r>
              <a:rPr lang="el-GR" altLang="en-US" dirty="0" smtClean="0"/>
              <a:t>istribution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Both the binomial test and the chi-square test for goodness of fit evaluate how well the sample proportions fit a hypothesis about the population proportions.</a:t>
            </a:r>
          </a:p>
          <a:p>
            <a:r>
              <a:rPr lang="en-US" altLang="en-US" dirty="0" smtClean="0"/>
              <a:t>Therefore, when an experiment produces binomial data, these two tests are equivalent and either may be used. 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The Relationship Between Chi Square and The Binomial Test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The </a:t>
            </a:r>
            <a:r>
              <a:rPr lang="en-US" altLang="en-US" b="1" dirty="0" smtClean="0"/>
              <a:t>sign test </a:t>
            </a:r>
            <a:r>
              <a:rPr lang="en-US" altLang="en-US" dirty="0" smtClean="0"/>
              <a:t>is a special application of the binomial test used to evaluate the results from a repeated-measures research design comparing two treatment conditions.  </a:t>
            </a:r>
          </a:p>
          <a:p>
            <a:r>
              <a:rPr lang="en-US" altLang="en-US" dirty="0" smtClean="0"/>
              <a:t>The difference score for each individual is classified as either an increase (+) or a decrease (–) and the binomial test evaluates a null hypothesis stating that increases and decreases are equally likely:  </a:t>
            </a:r>
            <a:r>
              <a:rPr lang="en-US" altLang="en-US" i="1" dirty="0" smtClean="0"/>
              <a:t>p</a:t>
            </a:r>
            <a:r>
              <a:rPr lang="en-US" altLang="en-US" dirty="0" smtClean="0"/>
              <a:t>(+) = </a:t>
            </a:r>
            <a:r>
              <a:rPr lang="en-US" altLang="en-US" i="1" dirty="0" smtClean="0"/>
              <a:t>p</a:t>
            </a:r>
            <a:r>
              <a:rPr lang="en-US" altLang="en-US" dirty="0" smtClean="0"/>
              <a:t>(–) = 1/2. 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Sign Test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52600"/>
            <a:ext cx="461047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Hypothetical Data Set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5237"/>
            <a:ext cx="8229600" cy="53641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The null hypothesis in the sign test states that if there is any change in an individual’s score, then the probability of an increase is equal to the probability of a decrease. </a:t>
            </a:r>
          </a:p>
          <a:p>
            <a:pPr lvl="1" eaLnBrk="1" hangingPunct="1"/>
            <a:r>
              <a:rPr lang="en-US" altLang="en-US" dirty="0" smtClean="0"/>
              <a:t>Stated in this form, the null hypothesis does not consider individuals who show zero difference between the two treatments. </a:t>
            </a:r>
          </a:p>
          <a:p>
            <a:pPr lvl="2" eaLnBrk="1" hangingPunct="1"/>
            <a:r>
              <a:rPr lang="en-US" altLang="en-US" dirty="0" smtClean="0"/>
              <a:t>As a result, the usual recommendation is that these individuals should be discarded from the data and the value of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 be reduced accordingly. 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Sign Test (cont'd.)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 dirty="0" smtClean="0"/>
              <a:t>However, if the null hypothesis is interpreted more generally, it states that there is no difference between the two treatments. </a:t>
            </a:r>
          </a:p>
          <a:p>
            <a:pPr lvl="2" eaLnBrk="1" hangingPunct="1"/>
            <a:r>
              <a:rPr lang="en-US" altLang="en-US" dirty="0" smtClean="0"/>
              <a:t>Individuals who show no difference actually are supporting the null hypothesis and should not be discarded. </a:t>
            </a:r>
          </a:p>
          <a:p>
            <a:pPr lvl="2" eaLnBrk="1" hangingPunct="1"/>
            <a:r>
              <a:rPr lang="en-US" altLang="en-US" dirty="0" smtClean="0"/>
              <a:t>An alternative approach to the sign test is to divide individuals who show zero differences equally between the positive and negative categories. </a:t>
            </a:r>
          </a:p>
          <a:p>
            <a:pPr lvl="2" eaLnBrk="1" hangingPunct="1"/>
            <a:r>
              <a:rPr lang="en-US" altLang="en-US" dirty="0" smtClean="0"/>
              <a:t>This alternative results in a more conservative test.</a:t>
            </a:r>
          </a:p>
          <a:p>
            <a:pPr lvl="1" eaLnBrk="1" hangingPunct="1"/>
            <a:endParaRPr lang="en-US" altLang="en-US" dirty="0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Sign Test (cont'd.)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In many cases, data from repeated-measures experiment can be evaluated using either a sign test or a repeated-measures </a:t>
            </a:r>
            <a:r>
              <a:rPr lang="en-US" altLang="en-US" i="1" dirty="0" smtClean="0"/>
              <a:t>t</a:t>
            </a:r>
            <a:r>
              <a:rPr lang="en-US" altLang="en-US" dirty="0" smtClean="0"/>
              <a:t> test.</a:t>
            </a:r>
          </a:p>
          <a:p>
            <a:pPr lvl="1" eaLnBrk="1" hangingPunct="1"/>
            <a:r>
              <a:rPr lang="en-US" altLang="en-US" dirty="0" smtClean="0"/>
              <a:t>The </a:t>
            </a:r>
            <a:r>
              <a:rPr lang="en-US" altLang="en-US" i="1" dirty="0" smtClean="0"/>
              <a:t>t</a:t>
            </a:r>
            <a:r>
              <a:rPr lang="en-US" altLang="en-US" dirty="0" smtClean="0"/>
              <a:t> test is a more powerful test and should be used whenever possible. 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Sign Test (cont'd.)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The sign test can be valuable in situations where the </a:t>
            </a:r>
            <a:r>
              <a:rPr lang="en-US" altLang="en-US" i="1" dirty="0"/>
              <a:t>t </a:t>
            </a:r>
            <a:r>
              <a:rPr lang="en-US" altLang="en-US" dirty="0"/>
              <a:t>test cannot or should not be used. </a:t>
            </a:r>
          </a:p>
          <a:p>
            <a:pPr lvl="1"/>
            <a:r>
              <a:rPr lang="en-US" altLang="en-US" dirty="0"/>
              <a:t>When you have infinite or undetermined scores</a:t>
            </a:r>
          </a:p>
          <a:p>
            <a:pPr lvl="1"/>
            <a:r>
              <a:rPr lang="en-US" altLang="en-US" dirty="0"/>
              <a:t>When relying on descriptions that do not involve precise measurement</a:t>
            </a:r>
          </a:p>
          <a:p>
            <a:pPr lvl="1"/>
            <a:r>
              <a:rPr lang="en-US" altLang="en-US" dirty="0" smtClean="0"/>
              <a:t>As a preliminary check on an experiment before serious statistical analysis begins</a:t>
            </a:r>
          </a:p>
          <a:p>
            <a:pPr lvl="1"/>
            <a:r>
              <a:rPr lang="en-US" altLang="en-US" dirty="0" smtClean="0"/>
              <a:t>When there is a very large variance for the difference scores</a:t>
            </a:r>
          </a:p>
          <a:p>
            <a:pPr lvl="1"/>
            <a:endParaRPr lang="en-US" altLang="en-US" dirty="0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Sign Test (cont'd.)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A </a:t>
            </a:r>
            <a:r>
              <a:rPr lang="en-US" altLang="en-US" b="1" dirty="0" smtClean="0"/>
              <a:t>binomial test</a:t>
            </a:r>
            <a:r>
              <a:rPr lang="en-US" altLang="en-US" dirty="0" smtClean="0"/>
              <a:t> uses sample data to evaluate hypotheses about the values of </a:t>
            </a:r>
            <a:r>
              <a:rPr lang="en-US" altLang="en-US" i="1" dirty="0" smtClean="0"/>
              <a:t>p</a:t>
            </a:r>
            <a:r>
              <a:rPr lang="en-US" altLang="en-US" dirty="0" smtClean="0"/>
              <a:t> and </a:t>
            </a:r>
            <a:r>
              <a:rPr lang="en-US" altLang="en-US" i="1" dirty="0" smtClean="0"/>
              <a:t>q</a:t>
            </a:r>
            <a:r>
              <a:rPr lang="en-US" altLang="en-US" dirty="0" smtClean="0"/>
              <a:t> for a population consisting of binomial data.</a:t>
            </a:r>
          </a:p>
          <a:p>
            <a:pPr eaLnBrk="1" hangingPunct="1"/>
            <a:r>
              <a:rPr lang="en-US" altLang="en-US" b="1" dirty="0" smtClean="0"/>
              <a:t>Binomial data</a:t>
            </a:r>
            <a:r>
              <a:rPr lang="en-US" altLang="en-US" dirty="0" smtClean="0"/>
              <a:t> exist when the measurement procedure classifies individuals into exactly two distinct categories. </a:t>
            </a:r>
          </a:p>
          <a:p>
            <a:pPr eaLnBrk="1" hangingPunct="1"/>
            <a:r>
              <a:rPr lang="en-US" altLang="en-US" dirty="0" smtClean="0"/>
              <a:t>Traditionally, the two categories are identified as </a:t>
            </a:r>
            <a:r>
              <a:rPr lang="en-US" altLang="en-US" i="1" dirty="0" smtClean="0"/>
              <a:t>A</a:t>
            </a:r>
            <a:r>
              <a:rPr lang="en-US" altLang="en-US" dirty="0" smtClean="0"/>
              <a:t> and </a:t>
            </a:r>
            <a:r>
              <a:rPr lang="en-US" altLang="en-US" i="1" dirty="0" smtClean="0"/>
              <a:t>B</a:t>
            </a:r>
            <a:r>
              <a:rPr lang="en-US" altLang="en-US" dirty="0" smtClean="0"/>
              <a:t>, and the population proportions are identified as </a:t>
            </a:r>
            <a:r>
              <a:rPr lang="en-US" altLang="en-US" i="1" dirty="0" smtClean="0"/>
              <a:t>p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A</a:t>
            </a:r>
            <a:r>
              <a:rPr lang="en-US" altLang="en-US" dirty="0" smtClean="0"/>
              <a:t>) = </a:t>
            </a:r>
            <a:r>
              <a:rPr lang="en-US" altLang="en-US" i="1" dirty="0" smtClean="0"/>
              <a:t>p</a:t>
            </a:r>
            <a:r>
              <a:rPr lang="en-US" altLang="en-US" dirty="0" smtClean="0"/>
              <a:t> and </a:t>
            </a:r>
            <a:r>
              <a:rPr lang="en-US" altLang="en-US" i="1" dirty="0" smtClean="0"/>
              <a:t>p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B</a:t>
            </a:r>
            <a:r>
              <a:rPr lang="en-US" altLang="en-US" dirty="0" smtClean="0"/>
              <a:t>) = q.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Binomial Test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In the binomial test, the null hypothesis specifies exact values for the population proportions </a:t>
            </a:r>
            <a:r>
              <a:rPr lang="en-US" altLang="en-US" i="1" dirty="0" smtClean="0"/>
              <a:t>p</a:t>
            </a:r>
            <a:r>
              <a:rPr lang="en-US" altLang="en-US" dirty="0" smtClean="0"/>
              <a:t> and </a:t>
            </a:r>
            <a:r>
              <a:rPr lang="en-US" altLang="en-US" i="1" dirty="0" smtClean="0"/>
              <a:t>q</a:t>
            </a:r>
            <a:r>
              <a:rPr lang="en-US" altLang="en-US" dirty="0" smtClean="0"/>
              <a:t>. </a:t>
            </a:r>
          </a:p>
          <a:p>
            <a:pPr lvl="1" eaLnBrk="1" hangingPunct="1"/>
            <a:r>
              <a:rPr lang="en-US" altLang="en-US" dirty="0" smtClean="0"/>
              <a:t>Theoretically, you could choose any proportions for H0, but usually there is a clear reason for the values that are selected.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Hypotheses for the Binomial Test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null hypothesis typically falls into one of the following two categories. 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US" altLang="en-US" dirty="0" smtClean="0"/>
              <a:t>Often the null hypothesis states that the two outcomes A and B occur in the population with the proportions that would be predicted simply by </a:t>
            </a:r>
            <a:r>
              <a:rPr lang="en-US" altLang="en-US" u="sng" dirty="0" smtClean="0"/>
              <a:t>chance</a:t>
            </a:r>
            <a:r>
              <a:rPr lang="en-US" altLang="en-US" dirty="0" smtClean="0"/>
              <a:t>.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US" altLang="en-US" dirty="0" smtClean="0"/>
              <a:t>You may know the proportions for one population and want to determine whether the same proportions apply to a different population. In this case, the null hypothesis would simply specify that there is </a:t>
            </a:r>
            <a:r>
              <a:rPr lang="en-US" altLang="en-US" u="sng" dirty="0" smtClean="0"/>
              <a:t>no difference </a:t>
            </a:r>
            <a:r>
              <a:rPr lang="en-US" altLang="en-US" dirty="0" smtClean="0"/>
              <a:t>between the two populations.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Hypotheses for the Binomial Test (cont’d.)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For the binomial test, a sample of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 individuals is obtained and you simply count how many are classified in category </a:t>
            </a:r>
            <a:r>
              <a:rPr lang="en-US" altLang="en-US" i="1" dirty="0" smtClean="0"/>
              <a:t>A</a:t>
            </a:r>
            <a:r>
              <a:rPr lang="en-US" altLang="en-US" dirty="0" smtClean="0"/>
              <a:t> and how many are classified in category </a:t>
            </a:r>
            <a:r>
              <a:rPr lang="en-US" altLang="en-US" i="1" dirty="0" smtClean="0"/>
              <a:t>B</a:t>
            </a:r>
            <a:r>
              <a:rPr lang="en-US" altLang="en-US" dirty="0" smtClean="0"/>
              <a:t>. </a:t>
            </a:r>
          </a:p>
          <a:p>
            <a:r>
              <a:rPr lang="en-US" altLang="en-US" dirty="0" smtClean="0"/>
              <a:t>When the values </a:t>
            </a:r>
            <a:r>
              <a:rPr lang="en-US" altLang="en-US" i="1" dirty="0" smtClean="0"/>
              <a:t>pn</a:t>
            </a:r>
            <a:r>
              <a:rPr lang="en-US" altLang="en-US" dirty="0" smtClean="0"/>
              <a:t> and </a:t>
            </a:r>
            <a:r>
              <a:rPr lang="en-US" altLang="en-US" i="1" dirty="0" smtClean="0"/>
              <a:t>qn</a:t>
            </a:r>
            <a:r>
              <a:rPr lang="en-US" altLang="en-US" dirty="0" smtClean="0"/>
              <a:t> are both equal to or greater than 10, the binomial distribution approximates a normal distribution.</a:t>
            </a:r>
          </a:p>
          <a:p>
            <a:pPr lvl="1"/>
            <a:r>
              <a:rPr lang="en-US" altLang="en-US" dirty="0" smtClean="0"/>
              <a:t>This allows us to compute </a:t>
            </a:r>
            <a:r>
              <a:rPr lang="en-US" altLang="en-US" i="1" dirty="0" smtClean="0"/>
              <a:t>z</a:t>
            </a:r>
            <a:r>
              <a:rPr lang="en-US" altLang="en-US" dirty="0" smtClean="0"/>
              <a:t>-scores and use the unit normal table to answer probability questions about binomial events. 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The Data and Test Statistic for the Binomial Test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28800"/>
            <a:ext cx="6991456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Binomial Distribution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In particular, when </a:t>
            </a:r>
            <a:r>
              <a:rPr lang="en-US" altLang="en-US" i="1" dirty="0" smtClean="0"/>
              <a:t>pn</a:t>
            </a:r>
            <a:r>
              <a:rPr lang="en-US" altLang="en-US" dirty="0" smtClean="0"/>
              <a:t> and </a:t>
            </a:r>
            <a:r>
              <a:rPr lang="en-US" altLang="en-US" i="1" dirty="0" smtClean="0"/>
              <a:t>qn</a:t>
            </a:r>
            <a:r>
              <a:rPr lang="en-US" altLang="en-US" dirty="0" smtClean="0"/>
              <a:t> are both at least 10, the binomial distribution will have the following properties. </a:t>
            </a:r>
          </a:p>
          <a:p>
            <a:pPr marL="914400" lvl="1" indent="-514350">
              <a:buFontTx/>
              <a:buAutoNum type="arabicPeriod"/>
            </a:pPr>
            <a:r>
              <a:rPr lang="en-US" altLang="en-US" dirty="0" smtClean="0"/>
              <a:t>The shape of the distribution is approximately normal. </a:t>
            </a:r>
          </a:p>
          <a:p>
            <a:pPr marL="914400" lvl="1" indent="-514350">
              <a:buFontTx/>
              <a:buAutoNum type="arabicPeriod"/>
            </a:pPr>
            <a:r>
              <a:rPr lang="en-US" altLang="en-US" dirty="0" smtClean="0"/>
              <a:t>The mean of the distribution </a:t>
            </a:r>
            <a:r>
              <a:rPr lang="en-US" altLang="en-US" dirty="0" smtClean="0"/>
              <a:t>is: </a:t>
            </a:r>
            <a:endParaRPr lang="en-US" altLang="en-US" dirty="0" smtClean="0"/>
          </a:p>
          <a:p>
            <a:pPr marL="914400" lvl="1" indent="-514350" algn="ctr">
              <a:buFontTx/>
              <a:buNone/>
            </a:pPr>
            <a:r>
              <a:rPr lang="en-US" altLang="en-US" dirty="0" smtClean="0"/>
              <a:t>µ = </a:t>
            </a:r>
            <a:r>
              <a:rPr lang="en-US" altLang="en-US" i="1" dirty="0" smtClean="0"/>
              <a:t>pn</a:t>
            </a:r>
            <a:endParaRPr lang="en-US" altLang="en-US" dirty="0" smtClean="0"/>
          </a:p>
          <a:p>
            <a:pPr marL="914400" lvl="1" indent="-514350">
              <a:buFontTx/>
              <a:buAutoNum type="arabicPeriod" startAt="3"/>
            </a:pPr>
            <a:r>
              <a:rPr lang="en-US" altLang="en-US" dirty="0" smtClean="0"/>
              <a:t>The standard deviation of the distribution </a:t>
            </a:r>
            <a:r>
              <a:rPr lang="en-US" altLang="en-US" dirty="0" smtClean="0"/>
              <a:t>is: </a:t>
            </a:r>
            <a:endParaRPr lang="en-US" altLang="en-US" dirty="0" smtClean="0"/>
          </a:p>
          <a:p>
            <a:pPr marL="914400" lvl="1" indent="-514350" algn="ctr">
              <a:buFontTx/>
              <a:buNone/>
            </a:pPr>
            <a:r>
              <a:rPr lang="en-US" altLang="en-US" dirty="0" smtClean="0">
                <a:latin typeface="Symbol" panose="05050102010706020507" pitchFamily="18" charset="2"/>
              </a:rPr>
              <a:t>s</a:t>
            </a:r>
            <a:r>
              <a:rPr lang="en-US" altLang="en-US" dirty="0" smtClean="0"/>
              <a:t> = √</a:t>
            </a:r>
            <a:r>
              <a:rPr lang="en-US" altLang="en-US" i="1" dirty="0" smtClean="0"/>
              <a:t>npq</a:t>
            </a:r>
          </a:p>
          <a:p>
            <a:pPr marL="914400" lvl="1" indent="-514350">
              <a:buFontTx/>
              <a:buAutoNum type="arabicPeriod"/>
            </a:pPr>
            <a:endParaRPr lang="en-US" altLang="en-US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The Data and Test Statistic for the Binomial Test (cont’d.)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altLang="en-US" sz="3400" dirty="0" smtClean="0"/>
              <a:t>In this case, the basic </a:t>
            </a:r>
            <a:r>
              <a:rPr lang="en-US" altLang="en-US" sz="3400" i="1" dirty="0" smtClean="0"/>
              <a:t>z</a:t>
            </a:r>
            <a:r>
              <a:rPr lang="en-US" altLang="en-US" sz="3400" dirty="0" smtClean="0"/>
              <a:t>-score formula can be modified to make it more compatible with the logic of the binomial hypothesis test</a:t>
            </a:r>
            <a:r>
              <a:rPr lang="en-US" altLang="en-US" dirty="0" smtClean="0"/>
              <a:t>.  </a:t>
            </a:r>
          </a:p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sz="2600" dirty="0" smtClean="0"/>
              <a:t> 		</a:t>
            </a:r>
            <a:r>
              <a:rPr lang="en-US" altLang="en-US" sz="2600" i="1" dirty="0" smtClean="0"/>
              <a:t>X/n - p</a:t>
            </a:r>
            <a:r>
              <a:rPr lang="en-US" altLang="en-US" sz="2600" dirty="0" smtClean="0"/>
              <a:t>                                 </a:t>
            </a:r>
            <a:endParaRPr lang="en-US" altLang="en-US" sz="2600" i="1" dirty="0" smtClean="0"/>
          </a:p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sz="2600" i="1" dirty="0" smtClean="0"/>
              <a:t> </a:t>
            </a:r>
            <a:r>
              <a:rPr lang="en-US" altLang="en-US" sz="2600" i="1" dirty="0" smtClean="0"/>
              <a:t>z</a:t>
            </a:r>
            <a:r>
              <a:rPr lang="en-US" altLang="en-US" sz="2600" dirty="0" smtClean="0"/>
              <a:t>  </a:t>
            </a:r>
            <a:r>
              <a:rPr lang="en-US" altLang="en-US" sz="2600" dirty="0" smtClean="0"/>
              <a:t>=    </a:t>
            </a:r>
            <a:r>
              <a:rPr lang="en-US" altLang="en-US" sz="2600" dirty="0" smtClean="0">
                <a:ea typeface="ヒラギノ角ゴ Pro W3" charset="-128"/>
              </a:rPr>
              <a:t>─────</a:t>
            </a:r>
            <a:r>
              <a:rPr lang="en-US" altLang="en-US" sz="2600" dirty="0" smtClean="0"/>
              <a:t> </a:t>
            </a:r>
          </a:p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  <a:tabLst>
                <a:tab pos="7550150" algn="l"/>
              </a:tabLst>
            </a:pPr>
            <a:r>
              <a:rPr lang="en-US" altLang="en-US" sz="2600" dirty="0" smtClean="0"/>
              <a:t>		   √</a:t>
            </a:r>
            <a:r>
              <a:rPr lang="en-US" altLang="en-US" sz="2600" i="1" dirty="0" smtClean="0"/>
              <a:t>pq/n</a:t>
            </a:r>
            <a:r>
              <a:rPr lang="en-US" altLang="en-US" sz="2600" dirty="0" smtClean="0"/>
              <a:t>      </a:t>
            </a:r>
          </a:p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sz="2600" dirty="0" smtClean="0"/>
              <a:t>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altLang="en-US" i="1" dirty="0" smtClean="0"/>
              <a:t>X/n</a:t>
            </a:r>
            <a:r>
              <a:rPr lang="en-US" altLang="en-US" dirty="0" smtClean="0"/>
              <a:t> is the proportion of individuals in the sample who are classified in category A.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altLang="en-US" i="1" dirty="0" smtClean="0"/>
              <a:t>p</a:t>
            </a:r>
            <a:r>
              <a:rPr lang="en-US" altLang="en-US" dirty="0" smtClean="0"/>
              <a:t> is the hypothesized value for the proportion of individuals in the  population in category A.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altLang="en-US" dirty="0" smtClean="0"/>
              <a:t>√</a:t>
            </a:r>
            <a:r>
              <a:rPr lang="en-US" altLang="en-US" i="1" dirty="0" smtClean="0"/>
              <a:t>pq/n </a:t>
            </a:r>
            <a:r>
              <a:rPr lang="en-US" altLang="en-US" dirty="0" smtClean="0"/>
              <a:t>is the standard error for the sampling distribution of </a:t>
            </a:r>
            <a:r>
              <a:rPr lang="en-US" altLang="en-US" i="1" dirty="0" smtClean="0"/>
              <a:t>X/n</a:t>
            </a:r>
            <a:r>
              <a:rPr lang="en-US" altLang="en-US" i="1" dirty="0" smtClean="0"/>
              <a:t>.</a:t>
            </a:r>
            <a:endParaRPr lang="en-US" altLang="en-US" dirty="0" smtClean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The Data and Test Statistic for the Binomial Test (cont’d.)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The logic underlying the binomial test is identical to the logic for the original </a:t>
            </a:r>
            <a:r>
              <a:rPr lang="en-US" altLang="en-US" i="1" dirty="0" smtClean="0"/>
              <a:t>z</a:t>
            </a:r>
            <a:r>
              <a:rPr lang="en-US" altLang="en-US" dirty="0" smtClean="0"/>
              <a:t>‑score test or the </a:t>
            </a:r>
            <a:r>
              <a:rPr lang="en-US" altLang="en-US" i="1" dirty="0" smtClean="0"/>
              <a:t>t</a:t>
            </a:r>
            <a:r>
              <a:rPr lang="en-US" altLang="en-US" dirty="0" smtClean="0"/>
              <a:t>‑statistic hypothesis tests.</a:t>
            </a:r>
          </a:p>
          <a:p>
            <a:pPr lvl="1"/>
            <a:r>
              <a:rPr lang="en-US" altLang="en-US" dirty="0" smtClean="0"/>
              <a:t>The test statistic compares the sample data with the hypothesized value for the population.  </a:t>
            </a:r>
          </a:p>
          <a:p>
            <a:pPr lvl="1"/>
            <a:r>
              <a:rPr lang="en-US" altLang="en-US" dirty="0" smtClean="0"/>
              <a:t>If the data are consistent with the hypothesis, we conclude that the hypothesis is reasonable.  </a:t>
            </a:r>
          </a:p>
          <a:p>
            <a:pPr lvl="1"/>
            <a:r>
              <a:rPr lang="en-US" altLang="en-US" dirty="0" smtClean="0"/>
              <a:t>However, if there is a large discrepancy between the data and the hypothesis, we reject the hypothesis.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Logic of the Binomial Test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2017 Cengage Learning. All Rights Reserved.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57191"/>
      </a:accent1>
      <a:accent2>
        <a:srgbClr val="C4BD97"/>
      </a:accent2>
      <a:accent3>
        <a:srgbClr val="F2F7DF"/>
      </a:accent3>
      <a:accent4>
        <a:srgbClr val="8064A2"/>
      </a:accent4>
      <a:accent5>
        <a:srgbClr val="4BACC6"/>
      </a:accent5>
      <a:accent6>
        <a:srgbClr val="F7941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1401</Words>
  <Application>Microsoft Office PowerPoint</Application>
  <PresentationFormat>On-screen Show (4:3)</PresentationFormat>
  <Paragraphs>119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ＭＳ Ｐゴシック</vt:lpstr>
      <vt:lpstr>Arial</vt:lpstr>
      <vt:lpstr>Calibri</vt:lpstr>
      <vt:lpstr>Symbol</vt:lpstr>
      <vt:lpstr>Times New Roman</vt:lpstr>
      <vt:lpstr>ヒラギノ角ゴ Pro W3</vt:lpstr>
      <vt:lpstr>3_Office Theme</vt:lpstr>
      <vt:lpstr>The Binomial Test</vt:lpstr>
      <vt:lpstr>The Binomial Test</vt:lpstr>
      <vt:lpstr>Hypotheses for the Binomial Test</vt:lpstr>
      <vt:lpstr>Hypotheses for the Binomial Test (cont’d.)</vt:lpstr>
      <vt:lpstr>The Data and Test Statistic for the Binomial Test </vt:lpstr>
      <vt:lpstr>A Binomial Distribution</vt:lpstr>
      <vt:lpstr>The Data and Test Statistic for the Binomial Test (cont’d.) </vt:lpstr>
      <vt:lpstr>The Data and Test Statistic for the Binomial Test (cont’d.) </vt:lpstr>
      <vt:lpstr>The Logic of the Binomial Test</vt:lpstr>
      <vt:lpstr>Conducting the Binomial Test</vt:lpstr>
      <vt:lpstr>Conducting the Binomial Test (cont'd.)</vt:lpstr>
      <vt:lpstr>The Relationship between the Binomial Distribution and the Normal Distribution</vt:lpstr>
      <vt:lpstr>The Relationship Between Chi Square and The Binomial Test</vt:lpstr>
      <vt:lpstr>The Sign Test</vt:lpstr>
      <vt:lpstr>A Hypothetical Data Set</vt:lpstr>
      <vt:lpstr>The Sign Test (cont'd.)</vt:lpstr>
      <vt:lpstr>The Sign Test (cont'd.)</vt:lpstr>
      <vt:lpstr>The Sign Test (cont'd.)</vt:lpstr>
      <vt:lpstr>The Sign Test (cont'd.)</vt:lpstr>
    </vt:vector>
  </TitlesOfParts>
  <Company>Thomson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19:</dc:title>
  <dc:creator>TL User</dc:creator>
  <cp:lastModifiedBy>rmitra</cp:lastModifiedBy>
  <cp:revision>48</cp:revision>
  <dcterms:created xsi:type="dcterms:W3CDTF">2012-02-25T21:46:44Z</dcterms:created>
  <dcterms:modified xsi:type="dcterms:W3CDTF">2015-11-18T14:28:53Z</dcterms:modified>
</cp:coreProperties>
</file>